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95" r:id="rId4"/>
    <p:sldId id="273" r:id="rId5"/>
    <p:sldId id="258" r:id="rId6"/>
    <p:sldId id="267" r:id="rId7"/>
    <p:sldId id="271" r:id="rId8"/>
    <p:sldId id="284" r:id="rId9"/>
    <p:sldId id="268" r:id="rId10"/>
    <p:sldId id="272" r:id="rId11"/>
    <p:sldId id="285" r:id="rId12"/>
    <p:sldId id="286" r:id="rId13"/>
    <p:sldId id="283" r:id="rId14"/>
    <p:sldId id="281" r:id="rId15"/>
    <p:sldId id="282" r:id="rId16"/>
    <p:sldId id="266" r:id="rId17"/>
    <p:sldId id="296" r:id="rId18"/>
    <p:sldId id="274" r:id="rId19"/>
    <p:sldId id="275" r:id="rId20"/>
    <p:sldId id="287" r:id="rId21"/>
    <p:sldId id="276" r:id="rId22"/>
    <p:sldId id="277" r:id="rId23"/>
    <p:sldId id="278" r:id="rId24"/>
    <p:sldId id="288" r:id="rId25"/>
    <p:sldId id="279" r:id="rId26"/>
    <p:sldId id="289" r:id="rId27"/>
    <p:sldId id="290" r:id="rId28"/>
    <p:sldId id="294" r:id="rId29"/>
    <p:sldId id="298" r:id="rId30"/>
    <p:sldId id="259" r:id="rId31"/>
    <p:sldId id="260" r:id="rId32"/>
    <p:sldId id="261" r:id="rId33"/>
    <p:sldId id="269" r:id="rId34"/>
    <p:sldId id="262" r:id="rId35"/>
    <p:sldId id="293" r:id="rId36"/>
    <p:sldId id="263" r:id="rId37"/>
    <p:sldId id="265" r:id="rId38"/>
    <p:sldId id="292" r:id="rId39"/>
    <p:sldId id="297" r:id="rId40"/>
    <p:sldId id="264" r:id="rId41"/>
    <p:sldId id="291" r:id="rId42"/>
    <p:sldId id="280" r:id="rId4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13" autoAdjust="0"/>
    <p:restoredTop sz="94660"/>
  </p:normalViewPr>
  <p:slideViewPr>
    <p:cSldViewPr>
      <p:cViewPr varScale="1">
        <p:scale>
          <a:sx n="66" d="100"/>
          <a:sy n="66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1C8A-CF15-4FC2-9286-01620F41E641}" type="datetimeFigureOut">
              <a:rPr kumimoji="1" lang="ja-JP" altLang="en-US" smtClean="0"/>
              <a:pPr/>
              <a:t>2007/6/10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A466-37C4-4447-BC0A-4C1405117B7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ky.fit.qut.edu.au/~kellyw/" TargetMode="External"/><Relationship Id="rId2" Type="http://schemas.openxmlformats.org/officeDocument/2006/relationships/hyperlink" Target="http://sky.fit.qut.edu.au/~gough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las.fit.qut.edu.au/ruby.net/Download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nknown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lines.com/blog/ThomasEEnebo" TargetMode="External"/><Relationship Id="rId2" Type="http://schemas.openxmlformats.org/officeDocument/2006/relationships/hyperlink" Target="http://headius.blogspo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icksieger.com/" TargetMode="External"/><Relationship Id="rId4" Type="http://schemas.openxmlformats.org/officeDocument/2006/relationships/hyperlink" Target="http://ola-bini.blogspot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ton\Pictures\Microsoft クリップ オーガナイザ\j033519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6643734" cy="5355429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429684" cy="4214841"/>
          </a:xfrm>
        </p:spPr>
        <p:txBody>
          <a:bodyPr>
            <a:normAutofit/>
          </a:bodyPr>
          <a:lstStyle/>
          <a:p>
            <a:r>
              <a:rPr kumimoji="1" lang="en-US" altLang="ja-JP" sz="8000" dirty="0" smtClean="0">
                <a:latin typeface="メイリオ" pitchFamily="50" charset="-128"/>
                <a:ea typeface="メイリオ" pitchFamily="50" charset="-128"/>
              </a:rPr>
              <a:t>Ruby</a:t>
            </a:r>
            <a:r>
              <a:rPr lang="ja-JP" altLang="en-US" sz="8000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kumimoji="1" lang="en-US" altLang="ja-JP" sz="80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kumimoji="1" lang="en-US" altLang="ja-JP" sz="8000" dirty="0" smtClean="0">
                <a:latin typeface="メイリオ" pitchFamily="50" charset="-128"/>
                <a:ea typeface="メイリオ" pitchFamily="50" charset="-128"/>
              </a:rPr>
            </a:br>
            <a:r>
              <a:rPr kumimoji="1" lang="ja-JP" altLang="en-US" sz="8000" dirty="0" smtClean="0">
                <a:latin typeface="メイリオ" pitchFamily="50" charset="-128"/>
                <a:ea typeface="メイリオ" pitchFamily="50" charset="-128"/>
              </a:rPr>
              <a:t>実装が</a:t>
            </a:r>
            <a:r>
              <a:rPr kumimoji="1" lang="en-US" altLang="ja-JP" sz="80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kumimoji="1" lang="en-US" altLang="ja-JP" sz="8000" dirty="0" smtClean="0">
                <a:latin typeface="メイリオ" pitchFamily="50" charset="-128"/>
                <a:ea typeface="メイリオ" pitchFamily="50" charset="-128"/>
              </a:rPr>
            </a:br>
            <a:r>
              <a:rPr kumimoji="1" lang="ja-JP" altLang="en-US" sz="8000" dirty="0" smtClean="0">
                <a:latin typeface="メイリオ" pitchFamily="50" charset="-128"/>
                <a:ea typeface="メイリオ" pitchFamily="50" charset="-128"/>
              </a:rPr>
              <a:t>増えている</a:t>
            </a:r>
            <a:endParaRPr kumimoji="1" lang="ja-JP" altLang="en-US" sz="8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5852" y="4572008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sz="12800" dirty="0" err="1" smtClean="0">
                <a:solidFill>
                  <a:srgbClr val="0070C0"/>
                </a:solidFill>
                <a:latin typeface="GungsuhChe" pitchFamily="49" charset="-127"/>
                <a:ea typeface="GungsuhChe" pitchFamily="49" charset="-127"/>
              </a:rPr>
              <a:t>arton</a:t>
            </a:r>
            <a:endParaRPr kumimoji="1" lang="en-US" altLang="ja-JP" sz="12800" dirty="0" smtClean="0">
              <a:solidFill>
                <a:srgbClr val="0070C0"/>
              </a:solidFill>
              <a:latin typeface="GungsuhChe" pitchFamily="49" charset="-127"/>
              <a:ea typeface="GungsuhChe" pitchFamily="49" charset="-127"/>
            </a:endParaRPr>
          </a:p>
          <a:p>
            <a:r>
              <a:rPr lang="en-US" altLang="ja-JP" sz="8800" dirty="0" err="1" smtClean="0">
                <a:latin typeface="GungsuhChe" pitchFamily="49" charset="-127"/>
                <a:ea typeface="GungsuhChe" pitchFamily="49" charset="-127"/>
              </a:rPr>
              <a:t>RubyKaigi</a:t>
            </a:r>
            <a:r>
              <a:rPr lang="ja-JP" altLang="en-US" sz="88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8800" dirty="0" smtClean="0">
                <a:latin typeface="GungsuhChe" pitchFamily="49" charset="-127"/>
                <a:ea typeface="GungsuhChe" pitchFamily="49" charset="-127"/>
              </a:rPr>
              <a:t>2007</a:t>
            </a:r>
            <a:endParaRPr kumimoji="1" lang="ja-JP" altLang="en-US" sz="8800" dirty="0">
              <a:latin typeface="GungsuhChe" pitchFamily="49" charset="-127"/>
              <a:ea typeface="Gungsuh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dirty="0" smtClean="0">
                <a:latin typeface="GungsuhChe" pitchFamily="49" charset="-127"/>
                <a:ea typeface="GungsuhChe" pitchFamily="49" charset="-127"/>
              </a:rPr>
              <a:t>developers</a:t>
            </a:r>
            <a:endParaRPr kumimoji="1" lang="ja-JP" altLang="en-US" sz="60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2"/>
              </a:rPr>
              <a:t>Professor John Gough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3"/>
              </a:rPr>
              <a:t>Dr Wayne Kelly 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</a:rPr>
              <a:t>et al</a:t>
            </a:r>
            <a:endParaRPr lang="en-US" sz="4800" dirty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インストールと使い方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Visual Studio 2005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と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Visual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Studio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2005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SDK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を入れたほうがベター　（</a:t>
            </a:r>
            <a:r>
              <a:rPr kumimoji="1" lang="en-US" altLang="ja-JP" sz="4400" dirty="0" err="1" smtClean="0">
                <a:latin typeface="メイリオ" pitchFamily="50" charset="-128"/>
                <a:ea typeface="メイリオ" pitchFamily="50" charset="-128"/>
              </a:rPr>
              <a:t>Interop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が容易）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600" dirty="0">
                <a:latin typeface="メイリオ" pitchFamily="50" charset="-128"/>
                <a:ea typeface="メイリオ" pitchFamily="50" charset="-128"/>
                <a:hlinkClick r:id="rId2"/>
              </a:rPr>
              <a:t>http://</a:t>
            </a:r>
            <a:r>
              <a:rPr lang="en-US" altLang="ja-JP" sz="2600" dirty="0" smtClean="0">
                <a:latin typeface="メイリオ" pitchFamily="50" charset="-128"/>
                <a:ea typeface="メイリオ" pitchFamily="50" charset="-128"/>
                <a:hlinkClick r:id="rId2"/>
              </a:rPr>
              <a:t>plas.fit.qut.edu.au/ruby.net/Download.aspx</a:t>
            </a:r>
            <a:endParaRPr lang="en-US" altLang="ja-JP" sz="26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ja-JP" altLang="en-US" sz="3900" dirty="0" smtClean="0">
                <a:latin typeface="メイリオ" pitchFamily="50" charset="-128"/>
                <a:ea typeface="メイリオ" pitchFamily="50" charset="-128"/>
              </a:rPr>
              <a:t>から</a:t>
            </a:r>
            <a:r>
              <a:rPr kumimoji="1" lang="en-US" altLang="ja-JP" sz="3900" dirty="0" smtClean="0">
                <a:latin typeface="メイリオ" pitchFamily="50" charset="-128"/>
                <a:ea typeface="メイリオ" pitchFamily="50" charset="-128"/>
              </a:rPr>
              <a:t>Windows</a:t>
            </a:r>
            <a:r>
              <a:rPr kumimoji="1" lang="ja-JP" altLang="en-US" sz="39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3900" dirty="0" smtClean="0">
                <a:latin typeface="メイリオ" pitchFamily="50" charset="-128"/>
                <a:ea typeface="メイリオ" pitchFamily="50" charset="-128"/>
              </a:rPr>
              <a:t>Installer</a:t>
            </a:r>
            <a:r>
              <a:rPr kumimoji="1" lang="ja-JP" altLang="en-US" sz="3900" dirty="0" smtClean="0">
                <a:latin typeface="メイリオ" pitchFamily="50" charset="-128"/>
                <a:ea typeface="メイリオ" pitchFamily="50" charset="-128"/>
              </a:rPr>
              <a:t>のリンク経由で</a:t>
            </a:r>
            <a:r>
              <a:rPr kumimoji="1" lang="en-US" altLang="ja-JP" sz="3900" dirty="0" err="1" smtClean="0">
                <a:latin typeface="メイリオ" pitchFamily="50" charset="-128"/>
                <a:ea typeface="メイリオ" pitchFamily="50" charset="-128"/>
              </a:rPr>
              <a:t>msi</a:t>
            </a:r>
            <a:r>
              <a:rPr kumimoji="1" lang="ja-JP" altLang="en-US" sz="3900" dirty="0" smtClean="0">
                <a:latin typeface="メイリオ" pitchFamily="50" charset="-128"/>
                <a:ea typeface="メイリオ" pitchFamily="50" charset="-128"/>
              </a:rPr>
              <a:t>をダウンロードして、実行</a:t>
            </a:r>
            <a:endParaRPr kumimoji="1" lang="ja-JP" altLang="en-US" sz="39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6000" dirty="0" smtClean="0"/>
              <a:t>GAC</a:t>
            </a:r>
            <a:r>
              <a:rPr kumimoji="1" lang="ja-JP" altLang="en-US" sz="6000" dirty="0" smtClean="0"/>
              <a:t>マジック</a:t>
            </a:r>
            <a:endParaRPr kumimoji="1" lang="ja-JP" altLang="en-US" sz="6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GungsuhChe" pitchFamily="49" charset="-127"/>
                <a:ea typeface="GungsuhChe" pitchFamily="49" charset="-127"/>
              </a:rPr>
              <a:t>C:\</a:t>
            </a:r>
            <a:r>
              <a:rPr lang="en-US" altLang="ja-JP" dirty="0" smtClean="0">
                <a:latin typeface="GungsuhChe" pitchFamily="49" charset="-127"/>
                <a:ea typeface="GungsuhChe" pitchFamily="49" charset="-127"/>
              </a:rPr>
              <a:t>WINDOWS\assembly\gac_msil\qut.rubyruntime\0.8.0.0</a:t>
            </a:r>
            <a:r>
              <a:rPr lang="en-US" altLang="ja-JP" dirty="0">
                <a:latin typeface="GungsuhChe" pitchFamily="49" charset="-127"/>
                <a:ea typeface="GungsuhChe" pitchFamily="49" charset="-127"/>
              </a:rPr>
              <a:t>__</a:t>
            </a:r>
            <a:r>
              <a:rPr lang="en-US" altLang="ja-JP" dirty="0" smtClean="0">
                <a:latin typeface="GungsuhChe" pitchFamily="49" charset="-127"/>
                <a:ea typeface="GungsuhChe" pitchFamily="49" charset="-127"/>
              </a:rPr>
              <a:t>834595ca8023c318\QUT.RubyRuntime.dll</a:t>
            </a:r>
          </a:p>
          <a:p>
            <a:pPr>
              <a:buNone/>
            </a:pPr>
            <a:endParaRPr lang="en-US" altLang="ja-JP" dirty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他の言語から利用する場合には、</a:t>
            </a: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</a:rPr>
              <a:t>QUT.RubyRuntime.dll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を参照設定する</a:t>
            </a:r>
            <a:endParaRPr lang="en-US" altLang="ja-JP" dirty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785794"/>
            <a:ext cx="4429156" cy="385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5000636"/>
            <a:ext cx="8072494" cy="1362075"/>
          </a:xfrm>
        </p:spPr>
        <p:txBody>
          <a:bodyPr>
            <a:normAutofit/>
          </a:bodyPr>
          <a:lstStyle/>
          <a:p>
            <a:r>
              <a:rPr lang="en-US" altLang="ja-JP" sz="5400" cap="none" dirty="0" smtClean="0">
                <a:latin typeface="GungsuhChe" pitchFamily="49" charset="-127"/>
                <a:ea typeface="GungsuhChe" pitchFamily="49" charset="-127"/>
              </a:rPr>
              <a:t>Common Language Runtime</a:t>
            </a:r>
            <a:endParaRPr kumimoji="1" lang="ja-JP" altLang="en-US" sz="5400" cap="none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3500438"/>
            <a:ext cx="7772400" cy="1500187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sz="8600" dirty="0" err="1" smtClean="0">
                <a:solidFill>
                  <a:schemeClr val="accent1">
                    <a:lumMod val="50000"/>
                  </a:schemeClr>
                </a:solidFill>
              </a:rPr>
              <a:t>IronRuby</a:t>
            </a:r>
            <a:endParaRPr lang="en-US" altLang="ja-JP" sz="8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ja-JP" sz="5400" dirty="0" smtClean="0"/>
              <a:t>http://www.codeplex.com/?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6000" dirty="0" err="1" smtClean="0">
                <a:latin typeface="GungsuhChe" pitchFamily="49" charset="-127"/>
                <a:ea typeface="GungsuhChe" pitchFamily="49" charset="-127"/>
              </a:rPr>
              <a:t>IronRuby</a:t>
            </a:r>
            <a:endParaRPr kumimoji="1" lang="ja-JP" altLang="en-US" sz="60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Ruby.NET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の字句解析器と構文解析器を利用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（ただし、生成される構文木は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DLR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を利用するので、まったく異なる実装となる）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</a:rPr>
              <a:t>7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月の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</a:rPr>
              <a:t>OSCON</a:t>
            </a:r>
            <a:r>
              <a:rPr lang="ja-JP" altLang="en-US" sz="4400" dirty="0" err="1" smtClean="0">
                <a:latin typeface="メイリオ" pitchFamily="50" charset="-128"/>
                <a:ea typeface="メイリオ" pitchFamily="50" charset="-128"/>
              </a:rPr>
              <a:t>でリ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リース予定　ライセンスは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</a:rPr>
              <a:t>Ms-PL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6000" dirty="0">
                <a:latin typeface="GungsuhChe" pitchFamily="49" charset="-127"/>
                <a:ea typeface="GungsuhChe" pitchFamily="49" charset="-127"/>
              </a:rPr>
              <a:t>developers</a:t>
            </a:r>
            <a:endParaRPr kumimoji="1" lang="ja-JP" altLang="en-US" sz="6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John</a:t>
            </a:r>
            <a:r>
              <a:rPr lang="ja-JP" altLang="en-US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 </a:t>
            </a:r>
            <a:r>
              <a:rPr lang="en-US" altLang="ja-JP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Lam</a:t>
            </a:r>
          </a:p>
          <a:p>
            <a:pPr>
              <a:buNone/>
            </a:pPr>
            <a:r>
              <a:rPr lang="en-US" altLang="ja-JP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 et Microsoft DLR Team</a:t>
            </a:r>
          </a:p>
          <a:p>
            <a:pPr>
              <a:buNone/>
            </a:pPr>
            <a:endParaRPr lang="en-US" altLang="ja-JP" sz="4400" dirty="0">
              <a:latin typeface="GungsuhChe" pitchFamily="49" charset="-127"/>
              <a:ea typeface="GungsuhChe" pitchFamily="49" charset="-127"/>
              <a:hlinkClick r:id="rId2"/>
            </a:endParaRPr>
          </a:p>
          <a:p>
            <a:pPr>
              <a:buNone/>
            </a:pPr>
            <a:r>
              <a:rPr lang="en-US" altLang="ja-JP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http</a:t>
            </a:r>
            <a:r>
              <a:rPr lang="en-US" altLang="ja-JP" sz="4400" dirty="0">
                <a:latin typeface="GungsuhChe" pitchFamily="49" charset="-127"/>
                <a:ea typeface="GungsuhChe" pitchFamily="49" charset="-127"/>
                <a:hlinkClick r:id="rId2"/>
              </a:rPr>
              <a:t>://www.iunknown.com</a:t>
            </a:r>
            <a:r>
              <a:rPr lang="en-US" altLang="ja-JP" sz="4400" dirty="0" smtClean="0">
                <a:latin typeface="GungsuhChe" pitchFamily="49" charset="-127"/>
                <a:ea typeface="GungsuhChe" pitchFamily="49" charset="-127"/>
                <a:hlinkClick r:id="rId2"/>
              </a:rPr>
              <a:t>/</a:t>
            </a:r>
            <a:endParaRPr lang="en-US" altLang="ja-JP" sz="44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ja-JP" sz="4400" dirty="0">
                <a:latin typeface="GungsuhChe" pitchFamily="49" charset="-127"/>
                <a:ea typeface="GungsuhChe" pitchFamily="49" charset="-127"/>
              </a:rPr>
              <a:t>http</a:t>
            </a:r>
            <a:r>
              <a:rPr lang="en-US" altLang="ja-JP" sz="4400" dirty="0" smtClean="0">
                <a:latin typeface="GungsuhChe" pitchFamily="49" charset="-127"/>
                <a:ea typeface="GungsuhChe" pitchFamily="49" charset="-127"/>
              </a:rPr>
              <a:t>://www.codeplex.com/</a:t>
            </a:r>
          </a:p>
          <a:p>
            <a:pPr>
              <a:buNone/>
            </a:pPr>
            <a:endParaRPr kumimoji="1" lang="ja-JP" altLang="en-US" sz="4400" dirty="0">
              <a:latin typeface="GungsuhChe" pitchFamily="49" charset="-127"/>
              <a:ea typeface="Gungsuh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rton\Pictures\Microsoft クリップ オーガナイザ\bd1076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5357850" cy="5508071"/>
          </a:xfrm>
          <a:prstGeom prst="rect">
            <a:avLst/>
          </a:prstGeom>
          <a:noFill/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 rot="20631408">
            <a:off x="2107792" y="4696976"/>
            <a:ext cx="7772400" cy="1362075"/>
          </a:xfrm>
        </p:spPr>
        <p:txBody>
          <a:bodyPr/>
          <a:lstStyle/>
          <a:p>
            <a:pPr algn="ctr"/>
            <a:r>
              <a:rPr kumimoji="1" lang="ja-JP" altLang="en-US" sz="8000" dirty="0" smtClean="0">
                <a:latin typeface="メイリオ" pitchFamily="50" charset="-128"/>
                <a:ea typeface="メイリオ" pitchFamily="50" charset="-128"/>
              </a:rPr>
              <a:t>ブリッジ</a:t>
            </a:r>
            <a:endParaRPr kumimoji="1" lang="ja-JP" altLang="en-US" sz="8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latin typeface="メイリオ" pitchFamily="50" charset="-128"/>
                <a:ea typeface="メイリオ" pitchFamily="50" charset="-128"/>
              </a:rPr>
              <a:t>関係ないので省略</a:t>
            </a:r>
            <a:endParaRPr kumimoji="1" lang="ja-JP" altLang="en-US" sz="9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5072098" cy="447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20753272">
            <a:off x="4143372" y="4286256"/>
            <a:ext cx="3206745" cy="1362075"/>
          </a:xfrm>
        </p:spPr>
        <p:txBody>
          <a:bodyPr>
            <a:normAutofit fontScale="90000"/>
          </a:bodyPr>
          <a:lstStyle/>
          <a:p>
            <a:r>
              <a:rPr kumimoji="1" lang="ja-JP" altLang="en-US" sz="8800" dirty="0" smtClean="0">
                <a:latin typeface="メイリオ" pitchFamily="50" charset="-128"/>
                <a:ea typeface="メイリオ" pitchFamily="50" charset="-128"/>
              </a:rPr>
              <a:t>論点</a:t>
            </a:r>
            <a:endParaRPr kumimoji="1" lang="ja-JP" altLang="en-US" sz="8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9600" dirty="0">
                <a:latin typeface="メイリオ" pitchFamily="50" charset="-128"/>
                <a:ea typeface="メイリオ" pitchFamily="50" charset="-128"/>
              </a:rPr>
              <a:t>この</a:t>
            </a:r>
            <a:r>
              <a:rPr lang="ja-JP" altLang="en-US" sz="9600" dirty="0" smtClean="0">
                <a:latin typeface="メイリオ" pitchFamily="50" charset="-128"/>
                <a:ea typeface="メイリオ" pitchFamily="50" charset="-128"/>
              </a:rPr>
              <a:t>あたり？</a:t>
            </a:r>
            <a:endParaRPr kumimoji="1" lang="ja-JP" altLang="en-US" sz="9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速度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スレッド</a:t>
            </a:r>
            <a:endParaRPr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言語仕様がない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ぎゃっ！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（バグ</a:t>
            </a:r>
            <a:r>
              <a:rPr lang="en-US" altLang="ja-JP" sz="5400" dirty="0" smtClean="0">
                <a:latin typeface="メイリオ" pitchFamily="50" charset="-128"/>
                <a:ea typeface="メイリオ" pitchFamily="50" charset="-128"/>
              </a:rPr>
              <a:t>Fix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とは関係なく動作が変わる）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5400" b="1" dirty="0" smtClean="0">
                <a:latin typeface="メイリオ" pitchFamily="50" charset="-128"/>
                <a:ea typeface="メイリオ" pitchFamily="50" charset="-128"/>
              </a:rPr>
              <a:t>アジェンダ</a:t>
            </a:r>
            <a:endParaRPr kumimoji="1" lang="ja-JP" altLang="en-US" sz="54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処理系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ブリッジ</a:t>
            </a:r>
            <a:endParaRPr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考察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まとめ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kumimoji="1" lang="ja-JP" altLang="en-US" sz="7200" dirty="0" smtClean="0">
                <a:latin typeface="メイリオ" pitchFamily="50" charset="-128"/>
                <a:ea typeface="メイリオ" pitchFamily="50" charset="-128"/>
              </a:rPr>
              <a:t>速度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altLang="ja-JP" sz="9600" dirty="0" smtClean="0">
                <a:latin typeface="Forte" pitchFamily="66" charset="0"/>
                <a:ea typeface="Batang" pitchFamily="18" charset="-127"/>
              </a:rPr>
              <a:t>Ruby</a:t>
            </a:r>
            <a:r>
              <a:rPr lang="ja-JP" altLang="en-US" sz="9600" dirty="0" smtClean="0">
                <a:latin typeface="Forte" pitchFamily="66" charset="0"/>
                <a:ea typeface="Batang" pitchFamily="18" charset="-127"/>
              </a:rPr>
              <a:t> </a:t>
            </a:r>
            <a:r>
              <a:rPr lang="en-US" altLang="ja-JP" sz="9600" dirty="0" smtClean="0">
                <a:latin typeface="Forte" pitchFamily="66" charset="0"/>
                <a:ea typeface="Batang" pitchFamily="18" charset="-127"/>
              </a:rPr>
              <a:t>1.9.1</a:t>
            </a:r>
          </a:p>
          <a:p>
            <a:pPr algn="ctr">
              <a:buNone/>
            </a:pPr>
            <a:r>
              <a:rPr lang="ja-JP" altLang="en-US" sz="9600" dirty="0">
                <a:latin typeface="Forte" pitchFamily="66" charset="0"/>
                <a:ea typeface="Batang" pitchFamily="18" charset="-127"/>
              </a:rPr>
              <a:t>（</a:t>
            </a:r>
            <a:r>
              <a:rPr lang="en-US" altLang="ja-JP" sz="9600" dirty="0" smtClean="0">
                <a:latin typeface="Forte" pitchFamily="66" charset="0"/>
                <a:ea typeface="Batang" pitchFamily="18" charset="-127"/>
              </a:rPr>
              <a:t>YA</a:t>
            </a:r>
            <a:r>
              <a:rPr lang="en-US" altLang="ja-JP" sz="9600" dirty="0" smtClean="0">
                <a:solidFill>
                  <a:srgbClr val="FF0000"/>
                </a:solidFill>
                <a:latin typeface="Forte" pitchFamily="66" charset="0"/>
                <a:ea typeface="Batang" pitchFamily="18" charset="-127"/>
              </a:rPr>
              <a:t>R</a:t>
            </a:r>
            <a:r>
              <a:rPr lang="en-US" altLang="ja-JP" sz="9600" dirty="0" smtClean="0">
                <a:latin typeface="Forte" pitchFamily="66" charset="0"/>
                <a:ea typeface="Batang" pitchFamily="18" charset="-127"/>
              </a:rPr>
              <a:t>V</a:t>
            </a:r>
            <a:r>
              <a:rPr lang="ja-JP" altLang="en-US" sz="9600" dirty="0" smtClean="0">
                <a:latin typeface="Forte" pitchFamily="66" charset="0"/>
                <a:ea typeface="Batang" pitchFamily="18" charset="-127"/>
              </a:rPr>
              <a:t>）</a:t>
            </a:r>
            <a:endParaRPr lang="en-US" altLang="ja-JP" sz="9600" dirty="0" smtClean="0">
              <a:latin typeface="Forte" pitchFamily="66" charset="0"/>
              <a:ea typeface="Batang" pitchFamily="18" charset="-127"/>
            </a:endParaRPr>
          </a:p>
          <a:p>
            <a:pPr algn="ctr">
              <a:buNone/>
            </a:pPr>
            <a:r>
              <a:rPr lang="en-US" altLang="ja-JP" sz="9600" dirty="0">
                <a:latin typeface="Arial Rounded MT Bold" pitchFamily="34" charset="0"/>
                <a:ea typeface="GungsuhChe" pitchFamily="49" charset="-127"/>
              </a:rPr>
              <a:t>ko1</a:t>
            </a:r>
            <a:endParaRPr lang="ja-JP" altLang="en-US" sz="9600" dirty="0">
              <a:latin typeface="Arial Rounded MT Bold" pitchFamily="34" charset="0"/>
              <a:ea typeface="Gungsuh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94"/>
          </a:xfrm>
        </p:spPr>
        <p:txBody>
          <a:bodyPr>
            <a:normAutofit fontScale="90000"/>
          </a:bodyPr>
          <a:lstStyle/>
          <a:p>
            <a:r>
              <a:rPr lang="ja-JP" altLang="en-US" sz="9600" dirty="0" smtClean="0">
                <a:latin typeface="メイリオ" pitchFamily="50" charset="-128"/>
                <a:ea typeface="メイリオ" pitchFamily="50" charset="-128"/>
              </a:rPr>
              <a:t>ぎゃっ！</a:t>
            </a:r>
            <a:r>
              <a:rPr lang="en-US" altLang="ja-JP" sz="96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96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8000" dirty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ja-JP" altLang="en-US" sz="8000" dirty="0" smtClean="0">
                <a:latin typeface="メイリオ" pitchFamily="50" charset="-128"/>
                <a:ea typeface="メイリオ" pitchFamily="50" charset="-128"/>
              </a:rPr>
              <a:t>バグ</a:t>
            </a:r>
            <a:r>
              <a:rPr lang="en-US" altLang="ja-JP" sz="8000" dirty="0" smtClean="0">
                <a:latin typeface="メイリオ" pitchFamily="50" charset="-128"/>
                <a:ea typeface="メイリオ" pitchFamily="50" charset="-128"/>
              </a:rPr>
              <a:t>Fix</a:t>
            </a:r>
            <a:r>
              <a:rPr lang="ja-JP" altLang="en-US" sz="8000" dirty="0" smtClean="0">
                <a:latin typeface="メイリオ" pitchFamily="50" charset="-128"/>
                <a:ea typeface="メイリオ" pitchFamily="50" charset="-128"/>
              </a:rPr>
              <a:t>とは</a:t>
            </a:r>
            <a:r>
              <a:rPr lang="en-US" altLang="ja-JP" sz="80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80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8000" dirty="0" smtClean="0">
                <a:latin typeface="メイリオ" pitchFamily="50" charset="-128"/>
                <a:ea typeface="メイリオ" pitchFamily="50" charset="-128"/>
              </a:rPr>
              <a:t>関係なく</a:t>
            </a:r>
            <a:r>
              <a:rPr lang="en-US" altLang="ja-JP" sz="80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80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8000" dirty="0" smtClean="0">
                <a:latin typeface="メイリオ" pitchFamily="50" charset="-128"/>
                <a:ea typeface="メイリオ" pitchFamily="50" charset="-128"/>
              </a:rPr>
              <a:t>動作が変わる）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4500570"/>
            <a:ext cx="8929718" cy="145412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ja-JP" sz="9600" b="1" dirty="0" err="1" smtClean="0">
                <a:latin typeface="メイリオ" pitchFamily="50" charset="-128"/>
                <a:ea typeface="メイリオ" pitchFamily="50" charset="-128"/>
              </a:rPr>
              <a:t>mput</a:t>
            </a:r>
            <a:r>
              <a:rPr lang="ja-JP" altLang="en-US" sz="9600" b="1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9600" b="1" dirty="0" err="1" smtClean="0">
                <a:latin typeface="メイリオ" pitchFamily="50" charset="-128"/>
                <a:ea typeface="メイリオ" pitchFamily="50" charset="-128"/>
              </a:rPr>
              <a:t>knu</a:t>
            </a:r>
            <a:endParaRPr kumimoji="1" lang="ja-JP" altLang="en-US" sz="9600" b="1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言語仕様がない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428736"/>
            <a:ext cx="8501122" cy="1143008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処理系作る人には大問題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5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2456795"/>
            <a:ext cx="88582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ja-JP" altLang="en-US" sz="5000" dirty="0" smtClean="0">
                <a:latin typeface="メイリオ" pitchFamily="50" charset="-128"/>
                <a:ea typeface="メイリオ" pitchFamily="50" charset="-128"/>
              </a:rPr>
              <a:t>　　　　でも</a:t>
            </a:r>
            <a:endParaRPr lang="en-US" altLang="ja-JP" sz="5000" dirty="0" smtClean="0">
              <a:latin typeface="メイリオ" pitchFamily="50" charset="-128"/>
              <a:ea typeface="メイリオ" pitchFamily="50" charset="-128"/>
            </a:endParaRPr>
          </a:p>
          <a:p>
            <a:pPr lvl="1">
              <a:buNone/>
            </a:pPr>
            <a:endParaRPr lang="en-US" altLang="ja-JP" sz="5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5400" dirty="0">
                <a:latin typeface="メイリオ" pitchFamily="50" charset="-128"/>
                <a:ea typeface="メイリオ" pitchFamily="50" charset="-128"/>
              </a:rPr>
              <a:t>ビジネスプログラマーは、言語仕様を読まない。</a:t>
            </a:r>
            <a:endParaRPr lang="en-US" altLang="ja-JP" sz="5400" dirty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（やさしい入門書を読む）</a:t>
            </a:r>
            <a:endParaRPr lang="ja-JP" altLang="en-US" sz="5400" dirty="0">
              <a:latin typeface="メイリオ" pitchFamily="50" charset="-128"/>
              <a:ea typeface="メイリオ" pitchFamily="50" charset="-128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スレッド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マルチプロセスを統合して扱うフレームワーク（ライブラリ）の欠如について語っているのであれば、同意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スレッド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214974"/>
          </a:xfrm>
        </p:spPr>
        <p:txBody>
          <a:bodyPr>
            <a:normAutofit fontScale="92500"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同時にランダムに実行されるスレッドを正しく扱える？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もし正しく扱えるのであれば、逆に必要ない（一部の特定分野を除く）</a:t>
            </a:r>
            <a:r>
              <a:rPr lang="ja-JP" altLang="en-US" sz="5400" dirty="0" err="1" smtClean="0">
                <a:latin typeface="メイリオ" pitchFamily="50" charset="-128"/>
                <a:ea typeface="メイリオ" pitchFamily="50" charset="-128"/>
              </a:rPr>
              <a:t>ん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じゃない？</a:t>
            </a:r>
            <a:endParaRPr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（言ってみてるだけ？）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/>
          <p:cNvCxnSpPr>
            <a:stCxn id="5" idx="2"/>
            <a:endCxn id="4" idx="0"/>
          </p:cNvCxnSpPr>
          <p:nvPr/>
        </p:nvCxnSpPr>
        <p:spPr>
          <a:xfrm rot="16200000" flipH="1">
            <a:off x="2268124" y="2339570"/>
            <a:ext cx="1857388" cy="2464611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参考　（</a:t>
            </a:r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IIS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42976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571868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929322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714348" y="3857628"/>
            <a:ext cx="73581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2143108" y="5214950"/>
            <a:ext cx="57150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キャッシュ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71604" y="4500570"/>
            <a:ext cx="57150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err="1" smtClean="0">
                <a:latin typeface="GungsuhChe" pitchFamily="49" charset="-127"/>
                <a:ea typeface="GungsuhChe" pitchFamily="49" charset="-127"/>
              </a:rPr>
              <a:t>HttpProtocolHandler</a:t>
            </a:r>
            <a:endParaRPr kumimoji="1" lang="ja-JP" altLang="en-US" sz="44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1472" y="314324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ユーザーモード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472" y="3929066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カーネルモード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15" name="直線コネクタ 14"/>
          <p:cNvCxnSpPr>
            <a:stCxn id="6" idx="2"/>
            <a:endCxn id="4" idx="0"/>
          </p:cNvCxnSpPr>
          <p:nvPr/>
        </p:nvCxnSpPr>
        <p:spPr>
          <a:xfrm rot="16200000" flipH="1">
            <a:off x="3482570" y="3554016"/>
            <a:ext cx="1857388" cy="35719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2"/>
          </p:cNvCxnSpPr>
          <p:nvPr/>
        </p:nvCxnSpPr>
        <p:spPr>
          <a:xfrm rot="5400000">
            <a:off x="4661297" y="2411008"/>
            <a:ext cx="1857388" cy="2321736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シェアドナッシング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42976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571868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929322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500034" y="44291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  <a:cs typeface="+mj-cs"/>
              </a:rPr>
              <a:t>シングルスレッドアパートメント</a:t>
            </a:r>
            <a:endParaRPr kumimoji="1" lang="ja-JP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多重</a:t>
            </a:r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IO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42976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571868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929322" y="185736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500034" y="44291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Ruby</a:t>
            </a:r>
            <a:r>
              <a:rPr kumimoji="1" lang="ja-JP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 </a:t>
            </a: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1.8</a:t>
            </a:r>
            <a:endParaRPr kumimoji="1" lang="ja-JP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71736" y="3500438"/>
            <a:ext cx="407196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bg1"/>
                </a:solidFill>
                <a:latin typeface="Arial Rounded MT Bold" pitchFamily="34" charset="0"/>
              </a:rPr>
              <a:t>Multiplexer</a:t>
            </a:r>
            <a:endParaRPr kumimoji="1" lang="ja-JP" altLang="en-US" sz="4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2285984" y="2357430"/>
            <a:ext cx="6500858" cy="250033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マルチ</a:t>
            </a:r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VM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＋緑スレッド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714612" y="271462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786314" y="271462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16" y="271462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500034" y="5214950"/>
            <a:ext cx="8229600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Process</a:t>
            </a:r>
            <a:endParaRPr kumimoji="1" lang="ja-JP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00430" y="3857628"/>
            <a:ext cx="407196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bg1"/>
                </a:solidFill>
                <a:latin typeface="Arial Rounded MT Bold" pitchFamily="34" charset="0"/>
              </a:rPr>
              <a:t>Multiplexer</a:t>
            </a:r>
            <a:endParaRPr kumimoji="1" lang="ja-JP" altLang="en-US" sz="4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85720" y="1643050"/>
            <a:ext cx="6500858" cy="250033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714348" y="200024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786050" y="200024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857752" y="2000240"/>
            <a:ext cx="1643074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500166" y="3143248"/>
            <a:ext cx="407196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bg1"/>
                </a:solidFill>
                <a:latin typeface="Arial Rounded MT Bold" pitchFamily="34" charset="0"/>
              </a:rPr>
              <a:t>Multiplexer</a:t>
            </a:r>
            <a:endParaRPr kumimoji="1" lang="ja-JP" altLang="en-US" sz="4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補足</a:t>
            </a:r>
            <a:r>
              <a:rPr kumimoji="1" lang="en-US" altLang="ja-JP" smtClean="0">
                <a:latin typeface="メイリオ" pitchFamily="50" charset="-128"/>
                <a:ea typeface="メイリオ" pitchFamily="50" charset="-128"/>
              </a:rPr>
              <a:t>(6/10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セッション終了後、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ko1</a:t>
            </a:r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から以下の指摘がある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Ruby1.8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Thread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はスレッドの切り替えにスタックのコピーが必要となるため、ネイティブスレッドの切り替えより時間がかかる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lvl="2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後出し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</a:rPr>
              <a:t>arton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：消費される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CPU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時間が平均的な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IO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待ち時間より短ければ意味はある（アプリケーションモデルに依存する世界に入ってくるので、選択の問題ではないか？）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Ruby1.9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Fiber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は、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VM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スタックへのポインタの切り替えで済むため、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Thread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より軽量</a:t>
            </a:r>
            <a:endParaRPr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ただし、現在の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Fiber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の実装では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IO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待ちによる他の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Fiber</a:t>
            </a:r>
            <a:r>
              <a:rPr lang="ja-JP" altLang="en-US" dirty="0" err="1" smtClean="0">
                <a:latin typeface="メイリオ" pitchFamily="50" charset="-128"/>
                <a:ea typeface="メイリオ" pitchFamily="50" charset="-128"/>
              </a:rPr>
              <a:t>への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切り替えは行えないため、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Thread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の代替とはならないことは認識している</a:t>
            </a:r>
            <a:endParaRPr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lvl="2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Ruby1.9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Thread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が、良いと</a:t>
            </a:r>
            <a:r>
              <a:rPr lang="ja-JP" altLang="en-US" dirty="0" err="1" smtClean="0">
                <a:latin typeface="メイリオ" pitchFamily="50" charset="-128"/>
                <a:ea typeface="メイリオ" pitchFamily="50" charset="-128"/>
              </a:rPr>
              <a:t>こどりを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目指しているという点については納得（</a:t>
            </a:r>
            <a:r>
              <a:rPr lang="en-US" altLang="ja-JP" smtClean="0">
                <a:latin typeface="メイリオ" pitchFamily="50" charset="-128"/>
                <a:ea typeface="メイリオ" pitchFamily="50" charset="-128"/>
              </a:rPr>
              <a:t>arton</a:t>
            </a:r>
            <a:r>
              <a:rPr lang="ja-JP" altLang="en-US" smtClean="0">
                <a:latin typeface="メイリオ" pitchFamily="50" charset="-128"/>
                <a:ea typeface="メイリオ" pitchFamily="50" charset="-128"/>
              </a:rPr>
              <a:t>）。</a:t>
            </a:r>
            <a:endParaRPr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したがって前頁の図は必ずしも理想的とは言えない→実行時モデルからパターンを抽出して、言語でサポートしたほうが良いものと、アプリケーションで考えるべきものとの切り分け、及び実装の現実性から総合的に判断しなければならない。</a:t>
            </a:r>
            <a:endParaRPr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7200" b="1" dirty="0" smtClean="0">
                <a:latin typeface="メイリオ" pitchFamily="50" charset="-128"/>
                <a:ea typeface="メイリオ" pitchFamily="50" charset="-128"/>
              </a:rPr>
              <a:t>前提と結論</a:t>
            </a:r>
            <a:endParaRPr kumimoji="1" lang="ja-JP" altLang="en-US" sz="72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選択肢が増えることは善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457203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 rot="20981625">
            <a:off x="3903639" y="4078325"/>
            <a:ext cx="4217034" cy="1693348"/>
          </a:xfrm>
        </p:spPr>
        <p:txBody>
          <a:bodyPr>
            <a:normAutofit/>
          </a:bodyPr>
          <a:lstStyle/>
          <a:p>
            <a:r>
              <a:rPr kumimoji="1" lang="ja-JP" altLang="en-US" sz="9600" dirty="0" smtClean="0">
                <a:latin typeface="メイリオ" pitchFamily="50" charset="-128"/>
                <a:ea typeface="メイリオ" pitchFamily="50" charset="-128"/>
              </a:rPr>
              <a:t>考察</a:t>
            </a:r>
            <a:endParaRPr kumimoji="1" lang="ja-JP" altLang="en-US" sz="9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</a:rPr>
              <a:t>なぜ </a:t>
            </a:r>
            <a:r>
              <a:rPr kumimoji="1" lang="en-US" altLang="ja-JP" sz="48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</a:rPr>
              <a:t>じゃないの？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0" y="1928778"/>
            <a:ext cx="8686800" cy="492922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sz="7200" dirty="0" err="1" smtClean="0">
                <a:latin typeface="GungsuhChe" pitchFamily="49" charset="-127"/>
                <a:ea typeface="GungsuhChe" pitchFamily="49" charset="-127"/>
              </a:rPr>
              <a:t>Silverlight</a:t>
            </a:r>
            <a:r>
              <a:rPr kumimoji="1" lang="ja-JP" altLang="en-US" sz="72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kumimoji="1" lang="en-US" altLang="ja-JP" sz="7200" dirty="0" smtClean="0">
                <a:latin typeface="GungsuhChe" pitchFamily="49" charset="-127"/>
                <a:ea typeface="GungsuhChe" pitchFamily="49" charset="-127"/>
              </a:rPr>
              <a:t>(</a:t>
            </a:r>
            <a:r>
              <a:rPr kumimoji="1" lang="en-US" altLang="ja-JP" sz="7200" dirty="0" err="1" smtClean="0">
                <a:latin typeface="GungsuhChe" pitchFamily="49" charset="-127"/>
                <a:ea typeface="GungsuhChe" pitchFamily="49" charset="-127"/>
              </a:rPr>
              <a:t>IronRuby</a:t>
            </a:r>
            <a:r>
              <a:rPr kumimoji="1" lang="en-US" altLang="ja-JP" sz="7200" dirty="0" smtClean="0">
                <a:latin typeface="GungsuhChe" pitchFamily="49" charset="-127"/>
                <a:ea typeface="GungsuhChe" pitchFamily="49" charset="-127"/>
              </a:rPr>
              <a:t>)</a:t>
            </a:r>
          </a:p>
          <a:p>
            <a:pPr lvl="1"/>
            <a:r>
              <a:rPr lang="en-US" altLang="ja-JP" sz="6800" dirty="0" err="1" smtClean="0">
                <a:latin typeface="GungsuhChe" pitchFamily="49" charset="-127"/>
                <a:ea typeface="GungsuhChe" pitchFamily="49" charset="-127"/>
              </a:rPr>
              <a:t>Pseud</a:t>
            </a:r>
            <a:r>
              <a:rPr lang="ja-JP" altLang="en-US" sz="68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6800" dirty="0" smtClean="0">
                <a:latin typeface="GungsuhChe" pitchFamily="49" charset="-127"/>
                <a:ea typeface="GungsuhChe" pitchFamily="49" charset="-127"/>
              </a:rPr>
              <a:t>Flash</a:t>
            </a:r>
            <a:r>
              <a:rPr lang="ja-JP" altLang="en-US" sz="68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6800" dirty="0" smtClean="0">
                <a:latin typeface="GungsuhChe" pitchFamily="49" charset="-127"/>
                <a:ea typeface="GungsuhChe" pitchFamily="49" charset="-127"/>
              </a:rPr>
              <a:t>on</a:t>
            </a:r>
            <a:r>
              <a:rPr lang="ja-JP" altLang="en-US" sz="68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6800" dirty="0" smtClean="0">
                <a:latin typeface="GungsuhChe" pitchFamily="49" charset="-127"/>
                <a:ea typeface="GungsuhChe" pitchFamily="49" charset="-127"/>
              </a:rPr>
              <a:t>CLR</a:t>
            </a:r>
            <a:endParaRPr kumimoji="1" lang="en-US" altLang="ja-JP" sz="6800" dirty="0" smtClean="0">
              <a:latin typeface="GungsuhChe" pitchFamily="49" charset="-127"/>
              <a:ea typeface="GungsuhChe" pitchFamily="49" charset="-127"/>
            </a:endParaRPr>
          </a:p>
          <a:p>
            <a:pPr lvl="1"/>
            <a:r>
              <a:rPr lang="ja-JP" altLang="en-US" sz="6800" dirty="0" smtClean="0">
                <a:latin typeface="メイリオ" pitchFamily="50" charset="-128"/>
                <a:ea typeface="メイリオ" pitchFamily="50" charset="-128"/>
              </a:rPr>
              <a:t>理由は簡単</a:t>
            </a:r>
            <a:r>
              <a:rPr lang="en-US" altLang="ja-JP" sz="68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68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lang="ja-JP" altLang="en-US" sz="6800" dirty="0" smtClean="0">
                <a:latin typeface="メイリオ" pitchFamily="50" charset="-128"/>
                <a:ea typeface="メイリオ" pitchFamily="50" charset="-128"/>
              </a:rPr>
              <a:t>は動かない</a:t>
            </a:r>
            <a:r>
              <a:rPr lang="en-US" altLang="ja-JP" sz="68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lvl="1"/>
            <a:r>
              <a:rPr kumimoji="1" lang="ja-JP" altLang="en-US" sz="6800" dirty="0" smtClean="0">
                <a:latin typeface="メイリオ" pitchFamily="50" charset="-128"/>
                <a:ea typeface="メイリオ" pitchFamily="50" charset="-128"/>
              </a:rPr>
              <a:t>まだどこにもないけど</a:t>
            </a:r>
            <a:endParaRPr kumimoji="1" lang="en-US" altLang="ja-JP" sz="68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sz="68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6800" dirty="0" smtClean="0">
                <a:latin typeface="メイリオ" pitchFamily="50" charset="-128"/>
                <a:ea typeface="メイリオ" pitchFamily="50" charset="-128"/>
              </a:rPr>
              <a:t>……DLR</a:t>
            </a:r>
            <a:r>
              <a:rPr lang="ja-JP" altLang="en-US" sz="68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ja-JP" altLang="en-US" sz="6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</a:rPr>
              <a:t>なぜ </a:t>
            </a:r>
            <a:r>
              <a:rPr kumimoji="1" lang="en-US" altLang="ja-JP" sz="48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</a:rPr>
              <a:t>じゃないの？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357298"/>
            <a:ext cx="6211394" cy="463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6000" dirty="0" smtClean="0">
                <a:latin typeface="GungsuhChe" pitchFamily="49" charset="-127"/>
                <a:ea typeface="GungsuhChe" pitchFamily="49" charset="-127"/>
              </a:rPr>
              <a:t>Stranger</a:t>
            </a:r>
            <a:r>
              <a:rPr kumimoji="1" lang="ja-JP" altLang="en-US" sz="60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kumimoji="1" lang="en-US" altLang="ja-JP" sz="6000" dirty="0" smtClean="0">
                <a:latin typeface="GungsuhChe" pitchFamily="49" charset="-127"/>
                <a:ea typeface="GungsuhChe" pitchFamily="49" charset="-127"/>
              </a:rPr>
              <a:t>Than</a:t>
            </a:r>
            <a:r>
              <a:rPr kumimoji="1" lang="ja-JP" altLang="en-US" sz="6000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kumimoji="1" lang="en-US" altLang="ja-JP" sz="6000" dirty="0" smtClean="0">
                <a:latin typeface="GungsuhChe" pitchFamily="49" charset="-127"/>
                <a:ea typeface="GungsuhChe" pitchFamily="49" charset="-127"/>
              </a:rPr>
              <a:t>…</a:t>
            </a:r>
            <a:r>
              <a:rPr kumimoji="1" lang="ja-JP" altLang="en-US" sz="6000" dirty="0" smtClean="0">
                <a:latin typeface="GungsuhChe" pitchFamily="49" charset="-127"/>
                <a:ea typeface="GungsuhChe" pitchFamily="49" charset="-127"/>
              </a:rPr>
              <a:t> </a:t>
            </a:r>
            <a:endParaRPr kumimoji="1" lang="ja-JP" altLang="en-US" sz="60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5600704"/>
            <a:ext cx="8229600" cy="1257296"/>
          </a:xfrm>
        </p:spPr>
        <p:txBody>
          <a:bodyPr/>
          <a:lstStyle/>
          <a:p>
            <a:pPr>
              <a:buNone/>
            </a:pPr>
            <a:r>
              <a:rPr lang="en-US" altLang="ja-JP" sz="6000" dirty="0" smtClean="0">
                <a:latin typeface="メイリオ" pitchFamily="50" charset="-128"/>
                <a:ea typeface="メイリオ" pitchFamily="50" charset="-128"/>
              </a:rPr>
              <a:t>Ruby</a:t>
            </a: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のビジネス価値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8736"/>
            <a:ext cx="4000520" cy="40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ブルーカヤック曰く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14882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多言語統合</a:t>
            </a:r>
            <a:endParaRPr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JVM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が動けばどこでも実行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5400" dirty="0" smtClean="0">
                <a:latin typeface="メイリオ" pitchFamily="50" charset="-128"/>
                <a:ea typeface="メイリオ" pitchFamily="50" charset="-128"/>
              </a:rPr>
              <a:t>J2EE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などを利用可能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多言語統合？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14974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C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API</a:t>
            </a:r>
          </a:p>
          <a:p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DL</a:t>
            </a:r>
          </a:p>
          <a:p>
            <a:r>
              <a:rPr lang="en-US" altLang="ja-JP" sz="5400" dirty="0" smtClean="0">
                <a:latin typeface="メイリオ" pitchFamily="50" charset="-128"/>
                <a:ea typeface="メイリオ" pitchFamily="50" charset="-128"/>
              </a:rPr>
              <a:t>Win32OLE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5400" dirty="0" smtClean="0">
                <a:latin typeface="メイリオ" pitchFamily="50" charset="-128"/>
                <a:ea typeface="メイリオ" pitchFamily="50" charset="-128"/>
              </a:rPr>
              <a:t>ASR)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ブリッジ（</a:t>
            </a:r>
            <a:r>
              <a:rPr kumimoji="1" lang="en-US" altLang="ja-JP" sz="5400" dirty="0" err="1" smtClean="0">
                <a:latin typeface="メイリオ" pitchFamily="50" charset="-128"/>
                <a:ea typeface="メイリオ" pitchFamily="50" charset="-128"/>
              </a:rPr>
              <a:t>Rjb</a:t>
            </a:r>
            <a:r>
              <a:rPr kumimoji="1" lang="ja-JP" altLang="en-US" sz="54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kumimoji="1" lang="en-US" altLang="ja-JP" sz="5400" dirty="0" err="1" smtClean="0">
                <a:latin typeface="メイリオ" pitchFamily="50" charset="-128"/>
                <a:ea typeface="メイリオ" pitchFamily="50" charset="-128"/>
              </a:rPr>
              <a:t>RubyClr</a:t>
            </a:r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…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Ruby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＋固い言語＋？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どこでも実行？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sz="60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はポータブル</a:t>
            </a:r>
            <a:endParaRPr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en-US" altLang="ja-JP" sz="6000" dirty="0" smtClean="0">
                <a:latin typeface="メイリオ" pitchFamily="50" charset="-128"/>
                <a:ea typeface="メイリオ" pitchFamily="50" charset="-128"/>
              </a:rPr>
              <a:t>POSIX</a:t>
            </a:r>
          </a:p>
          <a:p>
            <a:pPr lvl="1"/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Linux</a:t>
            </a:r>
            <a:r>
              <a:rPr lang="ja-JP" altLang="en-US" sz="56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Windows</a:t>
            </a:r>
            <a:r>
              <a:rPr lang="ja-JP" altLang="en-US" sz="56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endParaRPr lang="en-US" altLang="ja-JP" sz="5600" dirty="0">
              <a:latin typeface="メイリオ" pitchFamily="50" charset="-128"/>
              <a:ea typeface="メイリオ" pitchFamily="50" charset="-128"/>
            </a:endParaRPr>
          </a:p>
          <a:p>
            <a:pPr lvl="1">
              <a:buNone/>
            </a:pP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	Solaris</a:t>
            </a:r>
            <a:r>
              <a:rPr lang="ja-JP" altLang="en-US" sz="56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5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BSD</a:t>
            </a:r>
            <a:r>
              <a:rPr lang="ja-JP" altLang="en-US" sz="56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HPUX</a:t>
            </a:r>
            <a:r>
              <a:rPr lang="ja-JP" altLang="en-US" sz="56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endParaRPr lang="en-US" altLang="ja-JP" sz="5600" dirty="0" smtClean="0">
              <a:latin typeface="メイリオ" pitchFamily="50" charset="-128"/>
              <a:ea typeface="メイリオ" pitchFamily="50" charset="-128"/>
            </a:endParaRPr>
          </a:p>
          <a:p>
            <a:pPr lvl="1">
              <a:buNone/>
            </a:pPr>
            <a:r>
              <a:rPr lang="ja-JP" altLang="en-US" sz="5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DJGPP</a:t>
            </a:r>
            <a:r>
              <a:rPr lang="ja-JP" altLang="en-US" sz="56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DOS</a:t>
            </a:r>
            <a:r>
              <a:rPr lang="ja-JP" altLang="en-US" sz="5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5600" dirty="0" smtClean="0">
                <a:latin typeface="メイリオ" pitchFamily="50" charset="-128"/>
                <a:ea typeface="メイリオ" pitchFamily="50" charset="-128"/>
              </a:rPr>
              <a:t>Extender</a:t>
            </a:r>
            <a:r>
              <a:rPr lang="ja-JP" altLang="en-US" sz="56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5600" dirty="0" smtClean="0">
              <a:latin typeface="メイリオ" pitchFamily="50" charset="-128"/>
              <a:ea typeface="メイリオ" pitchFamily="50" charset="-128"/>
            </a:endParaRPr>
          </a:p>
          <a:p>
            <a:pPr lvl="1">
              <a:buNone/>
            </a:pPr>
            <a:r>
              <a:rPr lang="ja-JP" altLang="en-US" sz="5600" dirty="0" smtClean="0">
                <a:latin typeface="メイリオ" pitchFamily="50" charset="-128"/>
                <a:ea typeface="メイリオ" pitchFamily="50" charset="-128"/>
              </a:rPr>
              <a:t>などにポートされている</a:t>
            </a:r>
            <a:endParaRPr lang="en-US" altLang="ja-JP" sz="56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明らかな利点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6000" dirty="0" smtClean="0">
                <a:latin typeface="メイリオ" pitchFamily="50" charset="-128"/>
                <a:ea typeface="メイリオ" pitchFamily="50" charset="-128"/>
              </a:rPr>
              <a:t>C</a:t>
            </a: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拡張ライブラリ</a:t>
            </a:r>
            <a:endParaRPr kumimoji="1" lang="en-US" altLang="ja-JP" sz="5600" dirty="0" smtClean="0">
              <a:latin typeface="メイリオ" pitchFamily="50" charset="-128"/>
              <a:ea typeface="メイリオ" pitchFamily="50" charset="-128"/>
            </a:endParaRPr>
          </a:p>
          <a:p>
            <a:pPr lvl="1">
              <a:buNone/>
            </a:pPr>
            <a:r>
              <a:rPr kumimoji="1" lang="ja-JP" altLang="en-US" sz="5600" dirty="0" smtClean="0">
                <a:latin typeface="メイリオ" pitchFamily="50" charset="-128"/>
                <a:ea typeface="メイリオ" pitchFamily="50" charset="-128"/>
              </a:rPr>
              <a:t>　　　</a:t>
            </a:r>
            <a:r>
              <a:rPr kumimoji="1" lang="en-US" altLang="ja-JP" sz="5600" dirty="0" smtClean="0">
                <a:latin typeface="メイリオ" pitchFamily="50" charset="-128"/>
                <a:ea typeface="メイリオ" pitchFamily="50" charset="-128"/>
              </a:rPr>
              <a:t>VS</a:t>
            </a:r>
          </a:p>
          <a:p>
            <a:r>
              <a:rPr lang="en-US" altLang="ja-JP" sz="6000" dirty="0" smtClean="0">
                <a:latin typeface="メイリオ" pitchFamily="50" charset="-128"/>
                <a:ea typeface="メイリオ" pitchFamily="50" charset="-128"/>
              </a:rPr>
              <a:t>Java/C#(VB)</a:t>
            </a: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のクラス</a:t>
            </a:r>
            <a:endParaRPr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56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sz="5200" dirty="0" smtClean="0">
                <a:latin typeface="メイリオ" pitchFamily="50" charset="-128"/>
                <a:ea typeface="メイリオ" pitchFamily="50" charset="-128"/>
              </a:rPr>
              <a:t>開発の手引き、</a:t>
            </a:r>
            <a:r>
              <a:rPr lang="en-US" altLang="ja-JP" sz="5200" dirty="0" smtClean="0">
                <a:latin typeface="メイリオ" pitchFamily="50" charset="-128"/>
                <a:ea typeface="メイリオ" pitchFamily="50" charset="-128"/>
              </a:rPr>
              <a:t>API</a:t>
            </a:r>
            <a:r>
              <a:rPr lang="ja-JP" altLang="en-US" sz="52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ja-JP" altLang="en-US" sz="5200" dirty="0" smtClean="0">
                <a:latin typeface="メイリオ" pitchFamily="50" charset="-128"/>
                <a:ea typeface="メイリオ" pitchFamily="50" charset="-128"/>
              </a:rPr>
              <a:t>規約</a:t>
            </a:r>
            <a:endParaRPr lang="en-US" altLang="ja-JP" sz="52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sz="5200" dirty="0" smtClean="0">
                <a:latin typeface="メイリオ" pitchFamily="50" charset="-128"/>
                <a:ea typeface="メイリオ" pitchFamily="50" charset="-128"/>
              </a:rPr>
              <a:t>やさしい入門書</a:t>
            </a:r>
            <a:endParaRPr lang="en-US" altLang="ja-JP" sz="52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>
                <a:latin typeface="メイリオ" pitchFamily="50" charset="-128"/>
                <a:ea typeface="メイリオ" pitchFamily="50" charset="-128"/>
              </a:rPr>
              <a:t>VM</a:t>
            </a:r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既定クラスライブラリ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lnSpcReduction="10000"/>
          </a:bodyPr>
          <a:lstStyle/>
          <a:p>
            <a:r>
              <a:rPr lang="en-US" altLang="ja-JP" sz="5200" dirty="0" smtClean="0">
                <a:latin typeface="メイリオ" pitchFamily="50" charset="-128"/>
                <a:ea typeface="メイリオ" pitchFamily="50" charset="-128"/>
              </a:rPr>
              <a:t>GUI</a:t>
            </a:r>
          </a:p>
          <a:p>
            <a:pPr lvl="1"/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Swing</a:t>
            </a:r>
            <a:r>
              <a:rPr lang="ja-JP" altLang="en-US" sz="48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Windows</a:t>
            </a: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Forms</a:t>
            </a:r>
          </a:p>
          <a:p>
            <a:r>
              <a:rPr lang="en-US" altLang="ja-JP" sz="5200" dirty="0" smtClean="0">
                <a:latin typeface="メイリオ" pitchFamily="50" charset="-128"/>
                <a:ea typeface="メイリオ" pitchFamily="50" charset="-128"/>
              </a:rPr>
              <a:t>RDBMS</a:t>
            </a:r>
            <a:r>
              <a:rPr lang="ja-JP" altLang="en-US" sz="52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5200" dirty="0" smtClean="0">
                <a:latin typeface="メイリオ" pitchFamily="50" charset="-128"/>
                <a:ea typeface="メイリオ" pitchFamily="50" charset="-128"/>
              </a:rPr>
              <a:t>Interface</a:t>
            </a:r>
          </a:p>
          <a:p>
            <a:pPr lvl="1"/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JDBC</a:t>
            </a: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JPA?)</a:t>
            </a:r>
            <a:r>
              <a:rPr lang="ja-JP" altLang="en-US" sz="48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ADO.NET</a:t>
            </a:r>
          </a:p>
          <a:p>
            <a:r>
              <a:rPr lang="en-US" altLang="ja-JP" sz="5200" dirty="0" smtClean="0">
                <a:latin typeface="メイリオ" pitchFamily="50" charset="-128"/>
                <a:ea typeface="メイリオ" pitchFamily="50" charset="-128"/>
              </a:rPr>
              <a:t>Native Interface</a:t>
            </a:r>
          </a:p>
          <a:p>
            <a:pPr lvl="1"/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NIO</a:t>
            </a:r>
            <a:r>
              <a:rPr lang="ja-JP" altLang="en-US" sz="480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4800" dirty="0">
                <a:latin typeface="メイリオ" pitchFamily="50" charset="-128"/>
                <a:ea typeface="メイリオ" pitchFamily="50" charset="-128"/>
              </a:rPr>
              <a:t>P/Invoke</a:t>
            </a:r>
            <a:endParaRPr lang="en-US" altLang="ja-JP" sz="4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7200" dirty="0" smtClean="0">
                <a:latin typeface="メイリオ" pitchFamily="50" charset="-128"/>
                <a:ea typeface="メイリオ" pitchFamily="50" charset="-128"/>
              </a:rPr>
              <a:t>言語重要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596" y="1857364"/>
            <a:ext cx="78454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ビジネスで利用される言語は、ビジネス言語（ふいんき）を用いて説明できなければならない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例）速度、再利用、スレッド、</a:t>
            </a:r>
            <a:r>
              <a:rPr lang="en-US" altLang="ja-JP" sz="5400" dirty="0" err="1" smtClean="0">
                <a:latin typeface="メイリオ" pitchFamily="50" charset="-128"/>
                <a:ea typeface="メイリオ" pitchFamily="50" charset="-128"/>
              </a:rPr>
              <a:t>callcc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7200" dirty="0" smtClean="0">
                <a:latin typeface="メイリオ" pitchFamily="50" charset="-128"/>
                <a:ea typeface="メイリオ" pitchFamily="50" charset="-128"/>
              </a:rPr>
              <a:t>疑問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4400" dirty="0">
                <a:latin typeface="メイリオ" pitchFamily="50" charset="-128"/>
                <a:ea typeface="メイリオ" pitchFamily="50" charset="-128"/>
              </a:rPr>
              <a:t>なぜ</a:t>
            </a:r>
            <a:r>
              <a:rPr kumimoji="1" lang="en-US" altLang="ja-JP" sz="44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ではないのか？</a:t>
            </a:r>
            <a:endParaRPr kumimoji="1"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kumimoji="1" lang="ja-JP" altLang="en-US" sz="4400" dirty="0">
                <a:latin typeface="メイリオ" pitchFamily="50" charset="-128"/>
                <a:ea typeface="メイリオ" pitchFamily="50" charset="-128"/>
              </a:rPr>
              <a:t>ここで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は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C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で書かれた、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1.9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以降は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YARV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上で実行される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</a:rPr>
              <a:t>Ruby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のこと。</a:t>
            </a:r>
            <a:endParaRPr lang="en-US" altLang="ja-JP" sz="44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本当の</a:t>
            </a:r>
            <a:r>
              <a:rPr lang="en-US" altLang="ja-JP" sz="3600" dirty="0" err="1" smtClean="0">
                <a:latin typeface="メイリオ" pitchFamily="50" charset="-128"/>
                <a:ea typeface="メイリオ" pitchFamily="50" charset="-128"/>
              </a:rPr>
              <a:t>MatzRuby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3600" dirty="0" err="1" smtClean="0">
                <a:latin typeface="メイリオ" pitchFamily="50" charset="-128"/>
                <a:ea typeface="メイリオ" pitchFamily="50" charset="-128"/>
              </a:rPr>
              <a:t>MatzSandbox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)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は、別問題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7200" dirty="0" smtClean="0">
                <a:latin typeface="メイリオ" pitchFamily="50" charset="-128"/>
                <a:ea typeface="メイリオ" pitchFamily="50" charset="-128"/>
              </a:rPr>
              <a:t>まとめ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r>
              <a:rPr kumimoji="1" lang="en-US" altLang="ja-JP" sz="6000" dirty="0" err="1" smtClean="0">
                <a:latin typeface="メイリオ" pitchFamily="50" charset="-128"/>
                <a:ea typeface="メイリオ" pitchFamily="50" charset="-128"/>
              </a:rPr>
              <a:t>Matz</a:t>
            </a:r>
            <a:r>
              <a:rPr kumimoji="1" lang="en-US" altLang="ja-JP" sz="6000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Ruby</a:t>
            </a:r>
            <a:endParaRPr kumimoji="1" lang="en-US" altLang="ja-JP" sz="60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</a:rPr>
              <a:t>プログラマに優しい</a:t>
            </a:r>
            <a:r>
              <a:rPr lang="en-US" altLang="ja-JP" sz="6000" dirty="0" smtClean="0">
                <a:latin typeface="メイリオ" pitchFamily="50" charset="-128"/>
                <a:ea typeface="メイリオ" pitchFamily="50" charset="-128"/>
              </a:rPr>
              <a:t>Ruby</a:t>
            </a: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プログラマを信用する</a:t>
            </a:r>
            <a:r>
              <a:rPr kumimoji="1" lang="en-US" altLang="ja-JP" sz="6000" dirty="0" smtClean="0">
                <a:latin typeface="メイリオ" pitchFamily="50" charset="-128"/>
                <a:ea typeface="メイリオ" pitchFamily="50" charset="-128"/>
              </a:rPr>
              <a:t>Ruby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5214974" cy="520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87704">
            <a:off x="500136" y="1097972"/>
            <a:ext cx="4143404" cy="55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785794"/>
            <a:ext cx="4071966" cy="389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7200" dirty="0" smtClean="0">
                <a:latin typeface="メイリオ" pitchFamily="50" charset="-128"/>
                <a:ea typeface="メイリオ" pitchFamily="50" charset="-128"/>
              </a:rPr>
              <a:t>おまけの預言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5720" y="1285860"/>
            <a:ext cx="88582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これから、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インデント</a:t>
            </a:r>
            <a:r>
              <a:rPr kumimoji="1" lang="en-US" altLang="ja-JP" sz="7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4</a:t>
            </a: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桁、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ハードタブ（</a:t>
            </a:r>
            <a:r>
              <a:rPr kumimoji="1" lang="en-US" altLang="ja-JP" sz="6000" dirty="0" smtClean="0">
                <a:latin typeface="メイリオ" pitchFamily="50" charset="-128"/>
                <a:ea typeface="メイリオ" pitchFamily="50" charset="-128"/>
              </a:rPr>
              <a:t>\x09</a:t>
            </a: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空白（</a:t>
            </a:r>
            <a:r>
              <a:rPr kumimoji="1" lang="en-US" altLang="ja-JP" sz="6000" dirty="0" smtClean="0">
                <a:latin typeface="メイリオ" pitchFamily="50" charset="-128"/>
                <a:ea typeface="メイリオ" pitchFamily="50" charset="-128"/>
              </a:rPr>
              <a:t>\x20</a:t>
            </a: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）</a:t>
            </a:r>
            <a:r>
              <a:rPr kumimoji="1" lang="ja-JP" altLang="en-US" sz="6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混在</a:t>
            </a:r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のソースが増える！</a:t>
            </a:r>
            <a:endParaRPr kumimoji="1" lang="en-US" altLang="ja-JP" sz="6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4000" dirty="0" smtClean="0">
                <a:latin typeface="メイリオ" pitchFamily="50" charset="-128"/>
                <a:ea typeface="メイリオ" pitchFamily="50" charset="-128"/>
              </a:rPr>
              <a:t>Juggernaut</a:t>
            </a:r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がそうだったなぁ）</a:t>
            </a:r>
            <a:endParaRPr kumimoji="1"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 rot="20631408">
            <a:off x="2107792" y="4696976"/>
            <a:ext cx="7772400" cy="1362075"/>
          </a:xfrm>
        </p:spPr>
        <p:txBody>
          <a:bodyPr/>
          <a:lstStyle/>
          <a:p>
            <a:pPr algn="ctr"/>
            <a:r>
              <a:rPr kumimoji="1" lang="ja-JP" altLang="en-US" sz="8000" dirty="0" smtClean="0">
                <a:latin typeface="メイリオ" pitchFamily="50" charset="-128"/>
                <a:ea typeface="メイリオ" pitchFamily="50" charset="-128"/>
              </a:rPr>
              <a:t>処理系</a:t>
            </a:r>
            <a:endParaRPr kumimoji="1" lang="ja-JP" altLang="en-US" sz="80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28" name="Picture 4" descr="C:\Users\arton\Pictures\Microsoft クリップ オーガナイザ\j025010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3"/>
            <a:ext cx="4500594" cy="6110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85728"/>
            <a:ext cx="620895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5000636"/>
            <a:ext cx="7772400" cy="1362075"/>
          </a:xfrm>
        </p:spPr>
        <p:txBody>
          <a:bodyPr/>
          <a:lstStyle/>
          <a:p>
            <a:r>
              <a:rPr lang="en-US" altLang="ja-JP" sz="5400" cap="none" dirty="0" smtClean="0">
                <a:latin typeface="GungsuhChe" pitchFamily="49" charset="-127"/>
                <a:ea typeface="GungsuhChe" pitchFamily="49" charset="-127"/>
              </a:rPr>
              <a:t>Java</a:t>
            </a:r>
            <a:r>
              <a:rPr lang="ja-JP" altLang="en-US" sz="5400" cap="none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5400" cap="none" dirty="0" smtClean="0">
                <a:latin typeface="GungsuhChe" pitchFamily="49" charset="-127"/>
                <a:ea typeface="GungsuhChe" pitchFamily="49" charset="-127"/>
              </a:rPr>
              <a:t>Virtual</a:t>
            </a:r>
            <a:r>
              <a:rPr lang="ja-JP" altLang="en-US" sz="5400" cap="none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ja-JP" sz="5400" cap="none" dirty="0" smtClean="0">
                <a:latin typeface="GungsuhChe" pitchFamily="49" charset="-127"/>
                <a:ea typeface="GungsuhChe" pitchFamily="49" charset="-127"/>
              </a:rPr>
              <a:t>Machine</a:t>
            </a:r>
            <a:endParaRPr kumimoji="1" lang="ja-JP" altLang="en-US" sz="5400" cap="none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3500438"/>
            <a:ext cx="7772400" cy="1500187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5400" dirty="0" err="1" smtClean="0">
                <a:solidFill>
                  <a:schemeClr val="accent1">
                    <a:lumMod val="50000"/>
                  </a:schemeClr>
                </a:solidFill>
              </a:rPr>
              <a:t>JRuby</a:t>
            </a:r>
            <a:endParaRPr lang="en-US" altLang="ja-JP" sz="5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ja-JP" sz="5400" dirty="0" smtClean="0"/>
              <a:t>http</a:t>
            </a:r>
            <a:r>
              <a:rPr lang="en-US" altLang="ja-JP" sz="5400" dirty="0"/>
              <a:t>://jruby.codehaus.org/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6000" dirty="0" smtClean="0">
                <a:latin typeface="GungsuhChe" pitchFamily="49" charset="-127"/>
                <a:ea typeface="GungsuhChe" pitchFamily="49" charset="-127"/>
              </a:rPr>
              <a:t>developers</a:t>
            </a:r>
            <a:endParaRPr kumimoji="1" lang="ja-JP" altLang="en-US" sz="60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2"/>
              </a:rPr>
              <a:t>Charles Nutter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3"/>
              </a:rPr>
              <a:t>Thomas E </a:t>
            </a:r>
            <a:r>
              <a:rPr lang="en-US" sz="4800" dirty="0" err="1" smtClean="0">
                <a:latin typeface="GungsuhChe" pitchFamily="49" charset="-127"/>
                <a:ea typeface="GungsuhChe" pitchFamily="49" charset="-127"/>
                <a:hlinkClick r:id="rId3"/>
              </a:rPr>
              <a:t>Enebo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4"/>
              </a:rPr>
              <a:t>Ola </a:t>
            </a:r>
            <a:r>
              <a:rPr lang="en-US" sz="4800" dirty="0" err="1" smtClean="0">
                <a:latin typeface="GungsuhChe" pitchFamily="49" charset="-127"/>
                <a:ea typeface="GungsuhChe" pitchFamily="49" charset="-127"/>
                <a:hlinkClick r:id="rId4"/>
              </a:rPr>
              <a:t>Bini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sz="4800" dirty="0" smtClean="0">
                <a:latin typeface="GungsuhChe" pitchFamily="49" charset="-127"/>
                <a:ea typeface="GungsuhChe" pitchFamily="49" charset="-127"/>
                <a:hlinkClick r:id="rId5"/>
              </a:rPr>
              <a:t>Nick </a:t>
            </a:r>
            <a:r>
              <a:rPr lang="en-US" sz="4800" dirty="0" err="1" smtClean="0">
                <a:latin typeface="GungsuhChe" pitchFamily="49" charset="-127"/>
                <a:ea typeface="GungsuhChe" pitchFamily="49" charset="-127"/>
                <a:hlinkClick r:id="rId5"/>
              </a:rPr>
              <a:t>Sieger</a:t>
            </a:r>
            <a:endParaRPr lang="en-US" sz="4800" dirty="0" smtClean="0"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kumimoji="1" lang="en-US" altLang="ja-JP" sz="4800" dirty="0" smtClean="0">
                <a:latin typeface="GungsuhChe" pitchFamily="49" charset="-127"/>
                <a:ea typeface="GungsuhChe" pitchFamily="49" charset="-127"/>
              </a:rPr>
              <a:t>et al</a:t>
            </a:r>
            <a:endParaRPr kumimoji="1" lang="ja-JP" altLang="en-US" sz="4800" dirty="0">
              <a:latin typeface="GungsuhChe" pitchFamily="49" charset="-127"/>
              <a:ea typeface="Gungsuh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6000" dirty="0" smtClean="0">
                <a:latin typeface="メイリオ" pitchFamily="50" charset="-128"/>
                <a:ea typeface="メイリオ" pitchFamily="50" charset="-128"/>
              </a:rPr>
              <a:t>インストールと使い方</a:t>
            </a:r>
            <a:endParaRPr kumimoji="1" lang="ja-JP" altLang="en-US" sz="6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メイリオ" pitchFamily="50" charset="-128"/>
                <a:ea typeface="メイリオ" pitchFamily="50" charset="-128"/>
              </a:rPr>
              <a:t>もう普通に使えるよ</a:t>
            </a:r>
            <a:endParaRPr kumimoji="1" lang="en-US" altLang="ja-JP" sz="5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5400" dirty="0" err="1">
                <a:latin typeface="メイリオ" pitchFamily="50" charset="-128"/>
                <a:ea typeface="メイリオ" pitchFamily="50" charset="-128"/>
              </a:rPr>
              <a:t>って</a:t>
            </a:r>
            <a:r>
              <a:rPr lang="ja-JP" altLang="en-US" sz="5400" dirty="0">
                <a:latin typeface="メイリオ" pitchFamily="50" charset="-128"/>
                <a:ea typeface="メイリオ" pitchFamily="50" charset="-128"/>
              </a:rPr>
              <a:t>いうか</a:t>
            </a:r>
            <a:r>
              <a:rPr lang="ja-JP" altLang="en-US" sz="5400" dirty="0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ja-JP" altLang="en-US" sz="5000" dirty="0" smtClean="0">
                <a:latin typeface="メイリオ" pitchFamily="50" charset="-128"/>
                <a:ea typeface="メイリオ" pitchFamily="50" charset="-128"/>
              </a:rPr>
              <a:t>午前のセッション</a:t>
            </a:r>
            <a:endParaRPr kumimoji="1" lang="en-US" altLang="ja-JP" sz="5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5400" dirty="0">
                <a:latin typeface="メイリオ" pitchFamily="50" charset="-128"/>
                <a:ea typeface="メイリオ" pitchFamily="50" charset="-128"/>
              </a:rPr>
              <a:t>http://dist.codehaus.org/jruby/</a:t>
            </a:r>
            <a:endParaRPr kumimoji="1" lang="ja-JP" altLang="en-US" sz="5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290"/>
            <a:ext cx="6607698" cy="418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5286388"/>
            <a:ext cx="8215370" cy="1362075"/>
          </a:xfrm>
        </p:spPr>
        <p:txBody>
          <a:bodyPr>
            <a:normAutofit/>
          </a:bodyPr>
          <a:lstStyle/>
          <a:p>
            <a:r>
              <a:rPr kumimoji="1" lang="en-US" altLang="ja-JP" sz="5400" cap="none" dirty="0" smtClean="0">
                <a:latin typeface="GungsuhChe" pitchFamily="49" charset="-127"/>
                <a:ea typeface="GungsuhChe" pitchFamily="49" charset="-127"/>
              </a:rPr>
              <a:t>Common</a:t>
            </a:r>
            <a:r>
              <a:rPr kumimoji="1" lang="ja-JP" altLang="en-US" sz="5400" cap="none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kumimoji="1" lang="en-US" altLang="ja-JP" sz="5400" cap="none" dirty="0" smtClean="0">
                <a:latin typeface="GungsuhChe" pitchFamily="49" charset="-127"/>
                <a:ea typeface="GungsuhChe" pitchFamily="49" charset="-127"/>
              </a:rPr>
              <a:t>Language</a:t>
            </a:r>
            <a:r>
              <a:rPr kumimoji="1" lang="ja-JP" altLang="en-US" sz="5400" cap="none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kumimoji="1" lang="en-US" altLang="ja-JP" sz="5400" cap="none" dirty="0" smtClean="0">
                <a:latin typeface="GungsuhChe" pitchFamily="49" charset="-127"/>
                <a:ea typeface="GungsuhChe" pitchFamily="49" charset="-127"/>
              </a:rPr>
              <a:t>Runtime</a:t>
            </a:r>
            <a:endParaRPr kumimoji="1" lang="ja-JP" altLang="en-US" sz="5400" cap="none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3214686"/>
            <a:ext cx="8137555" cy="1835156"/>
          </a:xfrm>
        </p:spPr>
        <p:txBody>
          <a:bodyPr>
            <a:normAutofit fontScale="70000" lnSpcReduction="20000"/>
          </a:bodyPr>
          <a:lstStyle/>
          <a:p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</a:rPr>
              <a:t>Gardens Point </a:t>
            </a:r>
          </a:p>
          <a:p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</a:rPr>
              <a:t>Ruby.NET Compiler</a:t>
            </a:r>
          </a:p>
          <a:p>
            <a:r>
              <a:rPr lang="en-US" sz="5400" b="1" dirty="0" smtClean="0"/>
              <a:t>http://plas.fit.qut.edu.au/ruby.net/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</TotalTime>
  <Words>718</Words>
  <Application>Microsoft Office PowerPoint</Application>
  <PresentationFormat>画面に合わせる (4:3)</PresentationFormat>
  <Paragraphs>160</Paragraphs>
  <Slides>42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3" baseType="lpstr">
      <vt:lpstr>Office テーマ</vt:lpstr>
      <vt:lpstr>Rubyの 実装が 増えている</vt:lpstr>
      <vt:lpstr>アジェンダ</vt:lpstr>
      <vt:lpstr>前提と結論</vt:lpstr>
      <vt:lpstr>疑問</vt:lpstr>
      <vt:lpstr>処理系</vt:lpstr>
      <vt:lpstr>Java Virtual Machine</vt:lpstr>
      <vt:lpstr>developers</vt:lpstr>
      <vt:lpstr>インストールと使い方</vt:lpstr>
      <vt:lpstr>Common Language Runtime</vt:lpstr>
      <vt:lpstr>developers</vt:lpstr>
      <vt:lpstr>インストールと使い方</vt:lpstr>
      <vt:lpstr>GACマジック</vt:lpstr>
      <vt:lpstr>Common Language Runtime</vt:lpstr>
      <vt:lpstr>IronRuby</vt:lpstr>
      <vt:lpstr>developers</vt:lpstr>
      <vt:lpstr>ブリッジ</vt:lpstr>
      <vt:lpstr>関係ないので省略</vt:lpstr>
      <vt:lpstr>論点</vt:lpstr>
      <vt:lpstr>このあたり？</vt:lpstr>
      <vt:lpstr>速度</vt:lpstr>
      <vt:lpstr>ぎゃっ！ （バグFixとは 関係なく 動作が変わる）</vt:lpstr>
      <vt:lpstr>言語仕様がない</vt:lpstr>
      <vt:lpstr>スレッド</vt:lpstr>
      <vt:lpstr>スレッド</vt:lpstr>
      <vt:lpstr>参考　（IIS）</vt:lpstr>
      <vt:lpstr>シェアドナッシング</vt:lpstr>
      <vt:lpstr>多重IO</vt:lpstr>
      <vt:lpstr>マルチVM＋緑スレッド</vt:lpstr>
      <vt:lpstr>補足(6/10)</vt:lpstr>
      <vt:lpstr>考察</vt:lpstr>
      <vt:lpstr>なぜ MatzRubyじゃないの？</vt:lpstr>
      <vt:lpstr>なぜ MatzRubyじゃないの？</vt:lpstr>
      <vt:lpstr>Stranger Than … </vt:lpstr>
      <vt:lpstr>ブルーカヤック曰く</vt:lpstr>
      <vt:lpstr>多言語統合？</vt:lpstr>
      <vt:lpstr>どこでも実行？</vt:lpstr>
      <vt:lpstr>明らかな利点</vt:lpstr>
      <vt:lpstr>VM既定クラスライブラリ</vt:lpstr>
      <vt:lpstr>言語重要</vt:lpstr>
      <vt:lpstr>まとめ</vt:lpstr>
      <vt:lpstr>スライド 41</vt:lpstr>
      <vt:lpstr>おまけの預言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arton</dc:creator>
  <cp:lastModifiedBy>arton</cp:lastModifiedBy>
  <cp:revision>118</cp:revision>
  <dcterms:created xsi:type="dcterms:W3CDTF">2007-06-04T09:19:59Z</dcterms:created>
  <dcterms:modified xsi:type="dcterms:W3CDTF">2007-06-10T10:17:09Z</dcterms:modified>
</cp:coreProperties>
</file>